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26"/>
  </p:notesMasterIdLst>
  <p:sldIdLst>
    <p:sldId id="266" r:id="rId3"/>
    <p:sldId id="267" r:id="rId4"/>
    <p:sldId id="268" r:id="rId5"/>
    <p:sldId id="272" r:id="rId6"/>
    <p:sldId id="274" r:id="rId7"/>
    <p:sldId id="275" r:id="rId8"/>
    <p:sldId id="276" r:id="rId9"/>
    <p:sldId id="277" r:id="rId10"/>
    <p:sldId id="295" r:id="rId11"/>
    <p:sldId id="278" r:id="rId12"/>
    <p:sldId id="282" r:id="rId13"/>
    <p:sldId id="283" r:id="rId14"/>
    <p:sldId id="269" r:id="rId15"/>
    <p:sldId id="271" r:id="rId16"/>
    <p:sldId id="286" r:id="rId17"/>
    <p:sldId id="285" r:id="rId18"/>
    <p:sldId id="288" r:id="rId19"/>
    <p:sldId id="287" r:id="rId20"/>
    <p:sldId id="290" r:id="rId21"/>
    <p:sldId id="292" r:id="rId22"/>
    <p:sldId id="291" r:id="rId23"/>
    <p:sldId id="293" r:id="rId24"/>
    <p:sldId id="29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47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6" autoAdjust="0"/>
    <p:restoredTop sz="94660"/>
  </p:normalViewPr>
  <p:slideViewPr>
    <p:cSldViewPr snapToGrid="0">
      <p:cViewPr varScale="1">
        <p:scale>
          <a:sx n="53" d="100"/>
          <a:sy n="53" d="100"/>
        </p:scale>
        <p:origin x="9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2A43E-28E1-454E-AE2F-3177B930E22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04DC2-863F-4E5E-A452-D355F685D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12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596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169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219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784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023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3415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4100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83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378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6613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817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6621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6362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7153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5714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208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260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353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074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845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840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943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987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993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932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44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811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13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2021/12/1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06305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9475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tiff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6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microsoft.com/office/2007/relationships/hdphoto" Target="../media/hdphoto7.wdp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tiff"/><Relationship Id="rId5" Type="http://schemas.openxmlformats.org/officeDocument/2006/relationships/image" Target="../media/image8.png"/><Relationship Id="rId4" Type="http://schemas.openxmlformats.org/officeDocument/2006/relationships/image" Target="../media/image3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9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microsoft.com/office/2007/relationships/hdphoto" Target="../media/hdphoto8.wdp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microsoft.com/office/2007/relationships/hdphoto" Target="../media/hdphoto11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g"/><Relationship Id="rId7" Type="http://schemas.openxmlformats.org/officeDocument/2006/relationships/image" Target="../media/image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25.png"/><Relationship Id="rId4" Type="http://schemas.microsoft.com/office/2007/relationships/hdphoto" Target="../media/hdphoto8.wdp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microsoft.com/office/2007/relationships/hdphoto" Target="../media/hdphoto13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11" Type="http://schemas.openxmlformats.org/officeDocument/2006/relationships/image" Target="../media/image29.png"/><Relationship Id="rId5" Type="http://schemas.openxmlformats.org/officeDocument/2006/relationships/image" Target="../media/image27.png"/><Relationship Id="rId10" Type="http://schemas.microsoft.com/office/2007/relationships/hdphoto" Target="../media/hdphoto15.wdp"/><Relationship Id="rId4" Type="http://schemas.microsoft.com/office/2007/relationships/hdphoto" Target="../media/hdphoto10.wdp"/><Relationship Id="rId9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jp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tiff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307361F-2B30-4349-A4B4-7B3EB2F33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17447"/>
            <a:ext cx="12192000" cy="26110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500" r="49200"/>
                    </a14:imgEffect>
                  </a14:imgLayer>
                </a14:imgProps>
              </a:ext>
            </a:extLst>
          </a:blip>
          <a:srcRect t="18902" r="48365" b="19536"/>
          <a:stretch/>
        </p:blipFill>
        <p:spPr>
          <a:xfrm>
            <a:off x="5952854" y="2934414"/>
            <a:ext cx="2681696" cy="31972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00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00350" y="3107004"/>
            <a:ext cx="3024649" cy="302464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188720" y="825324"/>
            <a:ext cx="9814560" cy="857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dirty="0" err="1">
                <a:solidFill>
                  <a:srgbClr val="C0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Thứ</a:t>
            </a:r>
            <a:r>
              <a:rPr lang="en-US" altLang="zh-CN" sz="3600" dirty="0">
                <a:solidFill>
                  <a:srgbClr val="C0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C0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Tư</a:t>
            </a:r>
            <a:r>
              <a:rPr lang="en-US" altLang="zh-CN" sz="3600" dirty="0">
                <a:solidFill>
                  <a:srgbClr val="C0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C0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ngày</a:t>
            </a:r>
            <a:r>
              <a:rPr lang="en-US" altLang="zh-CN" sz="3600" dirty="0">
                <a:solidFill>
                  <a:srgbClr val="C0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1 </a:t>
            </a:r>
            <a:r>
              <a:rPr lang="en-US" altLang="zh-CN" sz="3600" dirty="0" err="1">
                <a:solidFill>
                  <a:srgbClr val="C0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tháng</a:t>
            </a:r>
            <a:r>
              <a:rPr lang="en-US" altLang="zh-CN" sz="3600" dirty="0">
                <a:solidFill>
                  <a:srgbClr val="C0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12 </a:t>
            </a:r>
            <a:r>
              <a:rPr lang="en-US" altLang="zh-CN" sz="3600" dirty="0" err="1">
                <a:solidFill>
                  <a:srgbClr val="C0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năm</a:t>
            </a:r>
            <a:r>
              <a:rPr lang="en-US" altLang="zh-CN" sz="3600" dirty="0">
                <a:solidFill>
                  <a:srgbClr val="C0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2021</a:t>
            </a:r>
            <a:endParaRPr lang="zh-CN" altLang="en-US" sz="3600" dirty="0">
              <a:solidFill>
                <a:srgbClr val="C00000"/>
              </a:solidFill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5712" y="1496113"/>
            <a:ext cx="8120576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ình ảnh bé trai đang ngồi học bài -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0375" y="305180"/>
            <a:ext cx="5477811" cy="787400"/>
            <a:chOff x="665720" y="502910"/>
            <a:chExt cx="5477811" cy="787400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023A36BD-0F35-7A42-B244-A42CAD67D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720" y="502910"/>
              <a:ext cx="787400" cy="787400"/>
            </a:xfrm>
            <a:prstGeom prst="rect">
              <a:avLst/>
            </a:prstGeom>
          </p:spPr>
        </p:pic>
        <p:sp>
          <p:nvSpPr>
            <p:cNvPr id="10" name="Google Shape;5317;p41"/>
            <p:cNvSpPr txBox="1">
              <a:spLocks/>
            </p:cNvSpPr>
            <p:nvPr/>
          </p:nvSpPr>
          <p:spPr>
            <a:xfrm>
              <a:off x="1059420" y="595436"/>
              <a:ext cx="5084111" cy="602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sym typeface="Gloria Hallelujah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sym typeface="Gloria Hallelujah"/>
                </a:rPr>
                <a:t>luyện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sym typeface="Gloria Hallelujah"/>
                </a:rPr>
                <a:t>từ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sym typeface="Gloria Hallelujah"/>
                </a:rPr>
                <a:t>khó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sym typeface="Gloria Hallelujah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85013" y="1384897"/>
            <a:ext cx="3055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dãy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99509" y="3776253"/>
            <a:ext cx="6138106" cy="2584939"/>
            <a:chOff x="3670663" y="1966889"/>
            <a:chExt cx="6138106" cy="2584939"/>
          </a:xfrm>
        </p:grpSpPr>
        <p:sp>
          <p:nvSpPr>
            <p:cNvPr id="12" name="Rounded Rectangle 11"/>
            <p:cNvSpPr/>
            <p:nvPr/>
          </p:nvSpPr>
          <p:spPr>
            <a:xfrm>
              <a:off x="3670663" y="1966889"/>
              <a:ext cx="6138106" cy="2584939"/>
            </a:xfrm>
            <a:prstGeom prst="roundRect">
              <a:avLst>
                <a:gd name="adj" fmla="val 7536"/>
              </a:avLst>
            </a:prstGeom>
            <a:solidFill>
              <a:srgbClr val="EBF5FF">
                <a:alpha val="91000"/>
              </a:srgbClr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9486D">
                    <a:lumMod val="50000"/>
                  </a:srgbClr>
                </a:solidFill>
                <a:effectLst/>
                <a:uLnTx/>
                <a:uFillTx/>
                <a:latin typeface="VNI-Avo" pitchFamily="2" charset="0"/>
                <a:cs typeface="Arial"/>
                <a:sym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34162" y="2536083"/>
              <a:ext cx="521110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800" dirty="0" err="1">
                  <a:solidFill>
                    <a:srgbClr val="ED7D31">
                      <a:lumMod val="75000"/>
                    </a:srgbClr>
                  </a:solidFill>
                  <a:latin typeface="Arial"/>
                </a:rPr>
                <a:t>m</a:t>
              </a:r>
              <a:r>
                <a:rPr lang="en-US" sz="8800" noProof="0" dirty="0" err="1">
                  <a:solidFill>
                    <a:srgbClr val="ED7D31">
                      <a:lumMod val="75000"/>
                    </a:srgbClr>
                  </a:solidFill>
                  <a:latin typeface="Arial"/>
                </a:rPr>
                <a:t>ỉm</a:t>
              </a:r>
              <a:r>
                <a:rPr lang="en-US" sz="8800" noProof="0" dirty="0">
                  <a:solidFill>
                    <a:srgbClr val="ED7D31">
                      <a:lumMod val="75000"/>
                    </a:srgbClr>
                  </a:solidFill>
                  <a:latin typeface="Arial"/>
                </a:rPr>
                <a:t> </a:t>
              </a:r>
              <a:r>
                <a:rPr lang="en-US" sz="8800" noProof="0" dirty="0" err="1">
                  <a:solidFill>
                    <a:srgbClr val="ED7D31">
                      <a:lumMod val="75000"/>
                    </a:srgbClr>
                  </a:solidFill>
                  <a:latin typeface="Arial"/>
                </a:rPr>
                <a:t>cười</a:t>
              </a:r>
              <a:endParaRPr kumimoji="0" lang="vi-VN" sz="8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658261" y="1384896"/>
            <a:ext cx="3055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vầng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2092" y="1384895"/>
            <a:ext cx="3055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tỏa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39935" y="1384894"/>
            <a:ext cx="3055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tẩy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12702" y="2375750"/>
            <a:ext cx="3055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ngắm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76318" y="2375749"/>
            <a:ext cx="39311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6000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ỉm</a:t>
            </a:r>
            <a:r>
              <a:rPr lang="en-US" sz="6000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cười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4" descr="Cartoon character sticker with a girl writing on blank paper 2861184 Vector  Art at Vecteez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58" y="4007448"/>
            <a:ext cx="2517956" cy="217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95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7"/>
          <a:stretch/>
        </p:blipFill>
        <p:spPr bwMode="auto">
          <a:xfrm>
            <a:off x="3117526" y="1193045"/>
            <a:ext cx="7842212" cy="495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186571" y="1769997"/>
            <a:ext cx="598816" cy="54864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49696" y="1757101"/>
            <a:ext cx="1691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Lùi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ô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78619" y="266962"/>
            <a:ext cx="5477811" cy="787400"/>
            <a:chOff x="665720" y="502910"/>
            <a:chExt cx="5477811" cy="787400"/>
          </a:xfrm>
        </p:grpSpPr>
        <p:pic>
          <p:nvPicPr>
            <p:cNvPr id="26" name="图片 19">
              <a:extLst>
                <a:ext uri="{FF2B5EF4-FFF2-40B4-BE49-F238E27FC236}">
                  <a16:creationId xmlns:a16="http://schemas.microsoft.com/office/drawing/2014/main" id="{023A36BD-0F35-7A42-B244-A42CAD67D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720" y="502910"/>
              <a:ext cx="787400" cy="787400"/>
            </a:xfrm>
            <a:prstGeom prst="rect">
              <a:avLst/>
            </a:prstGeom>
          </p:spPr>
        </p:pic>
        <p:sp>
          <p:nvSpPr>
            <p:cNvPr id="27" name="Google Shape;5317;p41"/>
            <p:cNvSpPr txBox="1">
              <a:spLocks/>
            </p:cNvSpPr>
            <p:nvPr/>
          </p:nvSpPr>
          <p:spPr>
            <a:xfrm>
              <a:off x="1059420" y="595436"/>
              <a:ext cx="5084111" cy="602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lang="en-US" sz="40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Lưu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</a:rPr>
                <a:t> ý </a:t>
              </a:r>
              <a:r>
                <a:rPr lang="en-US" sz="40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khi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trình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bày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sym typeface="Gloria Hallelujah"/>
              </a:endParaRPr>
            </a:p>
          </p:txBody>
        </p:sp>
      </p:grpSp>
      <p:sp>
        <p:nvSpPr>
          <p:cNvPr id="3" name="Right Arrow 2"/>
          <p:cNvSpPr/>
          <p:nvPr/>
        </p:nvSpPr>
        <p:spPr>
          <a:xfrm>
            <a:off x="728697" y="1879556"/>
            <a:ext cx="620999" cy="264466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381" l="0" r="100000">
                        <a14:foregroundMark x1="41000" y1="40454" x2="53222" y2="50774"/>
                        <a14:foregroundMark x1="49444" y1="37668" x2="51778" y2="44169"/>
                        <a14:foregroundMark x1="41000" y1="37358" x2="41333" y2="45717"/>
                        <a14:foregroundMark x1="40333" y1="37977" x2="36333" y2="486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473" y="3409407"/>
            <a:ext cx="2541008" cy="29312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t="-12773" r="28871" b="-1"/>
          <a:stretch/>
        </p:blipFill>
        <p:spPr>
          <a:xfrm>
            <a:off x="3616318" y="1917700"/>
            <a:ext cx="5299082" cy="7288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04592" y="205328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3305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378619" y="266962"/>
            <a:ext cx="7223964" cy="787400"/>
            <a:chOff x="665720" y="502910"/>
            <a:chExt cx="5477811" cy="787400"/>
          </a:xfrm>
        </p:grpSpPr>
        <p:pic>
          <p:nvPicPr>
            <p:cNvPr id="26" name="图片 19">
              <a:extLst>
                <a:ext uri="{FF2B5EF4-FFF2-40B4-BE49-F238E27FC236}">
                  <a16:creationId xmlns:a16="http://schemas.microsoft.com/office/drawing/2014/main" id="{023A36BD-0F35-7A42-B244-A42CAD67D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720" y="502910"/>
              <a:ext cx="787400" cy="787400"/>
            </a:xfrm>
            <a:prstGeom prst="rect">
              <a:avLst/>
            </a:prstGeom>
          </p:spPr>
        </p:pic>
        <p:sp>
          <p:nvSpPr>
            <p:cNvPr id="27" name="Google Shape;5317;p41"/>
            <p:cNvSpPr txBox="1">
              <a:spLocks/>
            </p:cNvSpPr>
            <p:nvPr/>
          </p:nvSpPr>
          <p:spPr>
            <a:xfrm>
              <a:off x="1059420" y="595436"/>
              <a:ext cx="5084111" cy="602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lang="en-US" sz="40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Lưu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</a:rPr>
                <a:t> ý </a:t>
              </a:r>
              <a:r>
                <a:rPr lang="en-US" sz="40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về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tư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thế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ngồi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viết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sym typeface="Gloria Hallelujah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131036" y="2770239"/>
            <a:ext cx="4682597" cy="1191816"/>
          </a:xfrm>
          <a:prstGeom prst="wedgeRoundRectCallout">
            <a:avLst>
              <a:gd name="adj1" fmla="val 75132"/>
              <a:gd name="adj2" fmla="val 28523"/>
              <a:gd name="adj3" fmla="val 16667"/>
            </a:avLst>
          </a:prstGeom>
          <a:solidFill>
            <a:srgbClr val="76D9CA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cầm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vở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00999" y="5174550"/>
            <a:ext cx="4703820" cy="1191816"/>
          </a:xfrm>
          <a:prstGeom prst="wedgeRoundRectCallout">
            <a:avLst>
              <a:gd name="adj1" fmla="val 81918"/>
              <a:gd name="adj2" fmla="val -66833"/>
              <a:gd name="adj3" fmla="val 16667"/>
            </a:avLst>
          </a:prstGeom>
          <a:solidFill>
            <a:srgbClr val="FC8E6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Thẳng lưng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Chân đặt đúng vị trí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6204185" y="1188176"/>
            <a:ext cx="4703820" cy="1177017"/>
          </a:xfrm>
          <a:prstGeom prst="wedgeRoundRectCallout">
            <a:avLst>
              <a:gd name="adj1" fmla="val 29987"/>
              <a:gd name="adj2" fmla="val 81368"/>
              <a:gd name="adj3" fmla="val 16667"/>
            </a:avLst>
          </a:prstGeom>
          <a:solidFill>
            <a:srgbClr val="FFCF06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Khoảng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mắt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25 – 30cm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422450" y="2614624"/>
            <a:ext cx="4201410" cy="2469535"/>
            <a:chOff x="6834621" y="2484743"/>
            <a:chExt cx="4201410" cy="2469535"/>
          </a:xfrm>
        </p:grpSpPr>
        <p:pic>
          <p:nvPicPr>
            <p:cNvPr id="16" name="Picture 2" descr="https://khotunhua.com/upload/tiny/day-tre-ngoi-dung-tu-the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255"/>
            <a:stretch/>
          </p:blipFill>
          <p:spPr bwMode="auto">
            <a:xfrm>
              <a:off x="7412062" y="2484743"/>
              <a:ext cx="3623969" cy="24695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6834621" y="3693655"/>
              <a:ext cx="972000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Giữ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bằng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tay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trái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083398" y="3236266"/>
              <a:ext cx="972000" cy="73866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Viết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bằng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tay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phải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52" b="90000" l="4200" r="90000">
                        <a14:foregroundMark x1="44900" y1="37037" x2="46900" y2="47778"/>
                        <a14:foregroundMark x1="59800" y1="29259" x2="55000" y2="428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775" y="3699344"/>
            <a:ext cx="2924682" cy="315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06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ular Callout 13"/>
          <p:cNvSpPr/>
          <p:nvPr/>
        </p:nvSpPr>
        <p:spPr>
          <a:xfrm>
            <a:off x="7912499" y="2463603"/>
            <a:ext cx="3666562" cy="1345152"/>
          </a:xfrm>
          <a:prstGeom prst="wedgeRoundRectCallout">
            <a:avLst>
              <a:gd name="adj1" fmla="val 10797"/>
              <a:gd name="adj2" fmla="val 111152"/>
              <a:gd name="adj3" fmla="val 16667"/>
            </a:avLst>
          </a:prstGeom>
          <a:solidFill>
            <a:srgbClr val="F79646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1705213" y="2034220"/>
            <a:ext cx="5322817" cy="2009061"/>
          </a:xfrm>
          <a:prstGeom prst="wedgeRoundRectCallout">
            <a:avLst>
              <a:gd name="adj1" fmla="val -44392"/>
              <a:gd name="adj2" fmla="val 8135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Tiêu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chí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đánh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giá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Tx/>
              <a:buNone/>
              <a:tabLst/>
              <a:defRPr/>
            </a:pPr>
            <a:r>
              <a:rPr kumimoji="0" lang="fi-FI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1. Sai không quá </a:t>
            </a:r>
            <a:r>
              <a:rPr kumimoji="0" lang="fi-FI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5 lỗi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2.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viết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rõ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ràng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sạch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đẹp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3.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Trình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bày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đúng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thức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984" y="4512876"/>
            <a:ext cx="2631593" cy="1852952"/>
          </a:xfrm>
          <a:prstGeom prst="rect">
            <a:avLst/>
          </a:prstGeom>
        </p:spPr>
      </p:pic>
      <p:pic>
        <p:nvPicPr>
          <p:cNvPr id="3074" name="Picture 2" descr="Yellow cartoon pencil with in graduation cap Vector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90000">
                        <a14:foregroundMark x1="52700" y1="34815" x2="55700" y2="47593"/>
                        <a14:foregroundMark x1="67600" y1="30741" x2="67600" y2="39352"/>
                        <a14:foregroundMark x1="59100" y1="33148" x2="50100" y2="41759"/>
                        <a14:foregroundMark x1="53900" y1="33796" x2="55700" y2="41759"/>
                        <a14:foregroundMark x1="59100" y1="32778" x2="49000" y2="36204"/>
                        <a14:foregroundMark x1="65700" y1="30370" x2="67200" y2="38611"/>
                        <a14:foregroundMark x1="62400" y1="44167" x2="60900" y2="50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81404"/>
            <a:ext cx="2547257" cy="275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28047" y="697730"/>
            <a:ext cx="9696257" cy="1091159"/>
            <a:chOff x="728047" y="697730"/>
            <a:chExt cx="9696257" cy="1091159"/>
          </a:xfrm>
        </p:grpSpPr>
        <p:sp>
          <p:nvSpPr>
            <p:cNvPr id="20" name="Rectangle 19"/>
            <p:cNvSpPr/>
            <p:nvPr/>
          </p:nvSpPr>
          <p:spPr>
            <a:xfrm>
              <a:off x="2057910" y="889367"/>
              <a:ext cx="836639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</a:rPr>
                <a:t>Nghe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</a:rPr>
                <a:t> –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</a:rPr>
                <a:t>viết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</a:rPr>
                <a:t>:</a:t>
              </a:r>
              <a:r>
                <a:rPr kumimoji="0" lang="en-US" sz="4000" b="1" i="0" u="none" strike="noStrike" kern="0" cap="none" spc="0" normalizeH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4000" b="1" i="0" u="none" strike="noStrike" kern="0" cap="none" spc="0" normalizeH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</a:rPr>
                <a:t>Chị</a:t>
              </a:r>
              <a:r>
                <a:rPr kumimoji="0" lang="en-US" sz="4000" b="1" i="0" u="none" strike="noStrike" kern="0" cap="none" spc="0" normalizeH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4000" b="1" i="0" u="none" strike="noStrike" kern="0" cap="none" spc="0" normalizeH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</a:rPr>
                <a:t>tẩy</a:t>
              </a:r>
              <a:r>
                <a:rPr kumimoji="0" lang="en-US" sz="4000" b="1" i="0" u="none" strike="noStrike" kern="0" cap="none" spc="0" normalizeH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4000" b="1" i="0" u="none" strike="noStrike" kern="0" cap="none" spc="0" normalizeH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</a:rPr>
                <a:t>và</a:t>
              </a:r>
              <a:r>
                <a:rPr kumimoji="0" lang="en-US" sz="4000" b="1" i="0" u="none" strike="noStrike" kern="0" cap="none" spc="0" normalizeH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4000" b="1" i="0" u="none" strike="noStrike" kern="0" cap="none" spc="0" normalizeH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</a:rPr>
                <a:t>em</a:t>
              </a:r>
              <a:r>
                <a:rPr kumimoji="0" lang="en-US" sz="4000" b="1" i="0" u="none" strike="noStrike" kern="0" cap="none" spc="0" normalizeH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4000" b="1" i="0" u="none" strike="noStrike" kern="0" cap="none" spc="0" normalizeH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</a:rPr>
                <a:t>bút</a:t>
              </a:r>
              <a:r>
                <a:rPr kumimoji="0" lang="en-US" sz="4000" b="1" i="0" u="none" strike="noStrike" kern="0" cap="none" spc="0" normalizeH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4000" b="1" i="0" u="none" strike="noStrike" kern="0" cap="none" spc="0" normalizeH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</a:rPr>
                <a:t>chì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</a:endParaRPr>
            </a:p>
          </p:txBody>
        </p:sp>
        <p:pic>
          <p:nvPicPr>
            <p:cNvPr id="3076" name="Picture 4" descr="Green edit 9 icon - Free green edit icon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47" y="697730"/>
              <a:ext cx="1091159" cy="1091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3281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307361F-2B30-4349-A4B4-7B3EB2F33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17447"/>
            <a:ext cx="12192000" cy="26110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47405" y="3036516"/>
            <a:ext cx="689718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trick Hand" panose="00000500000000000000" pitchFamily="2" charset="0"/>
              </a:rPr>
              <a:t> </a:t>
            </a:r>
            <a:r>
              <a:rPr lang="en-US" sz="7200" b="1" dirty="0" err="1">
                <a:ln w="0"/>
                <a:solidFill>
                  <a:srgbClr val="002060"/>
                </a:solidFill>
                <a:latin typeface="Patrick Hand" panose="00000500000000000000" pitchFamily="2" charset="0"/>
              </a:rPr>
              <a:t>Phân</a:t>
            </a:r>
            <a:r>
              <a:rPr lang="en-US" sz="7200" b="1" dirty="0">
                <a:ln w="0"/>
                <a:solidFill>
                  <a:srgbClr val="002060"/>
                </a:solidFill>
                <a:latin typeface="Patrick Hand" panose="00000500000000000000" pitchFamily="2" charset="0"/>
              </a:rPr>
              <a:t> </a:t>
            </a:r>
            <a:r>
              <a:rPr lang="en-US" sz="7200" b="1" dirty="0" err="1">
                <a:ln w="0"/>
                <a:solidFill>
                  <a:srgbClr val="002060"/>
                </a:solidFill>
                <a:latin typeface="Patrick Hand" panose="00000500000000000000" pitchFamily="2" charset="0"/>
              </a:rPr>
              <a:t>biệt</a:t>
            </a:r>
            <a:endParaRPr lang="en-US" sz="7200" b="1" dirty="0">
              <a:ln w="0"/>
              <a:solidFill>
                <a:srgbClr val="002060"/>
              </a:solidFill>
              <a:latin typeface="Patrick Hand" panose="00000500000000000000" pitchFamily="2" charset="0"/>
            </a:endParaRPr>
          </a:p>
          <a:p>
            <a:pPr algn="ctr"/>
            <a:r>
              <a:rPr lang="en-US" sz="7200" b="1" dirty="0">
                <a:ln w="0"/>
                <a:solidFill>
                  <a:srgbClr val="002060"/>
                </a:solidFill>
                <a:latin typeface="Patrick Hand" panose="00000500000000000000" pitchFamily="2" charset="0"/>
              </a:rPr>
              <a:t> c/k, d/r, </a:t>
            </a:r>
            <a:r>
              <a:rPr lang="en-US" sz="7200" b="1" dirty="0" err="1">
                <a:ln w="0"/>
                <a:solidFill>
                  <a:srgbClr val="002060"/>
                </a:solidFill>
                <a:latin typeface="Patrick Hand" panose="00000500000000000000" pitchFamily="2" charset="0"/>
              </a:rPr>
              <a:t>ươn</a:t>
            </a:r>
            <a:r>
              <a:rPr lang="en-US" sz="7200" b="1" dirty="0">
                <a:ln w="0"/>
                <a:solidFill>
                  <a:srgbClr val="002060"/>
                </a:solidFill>
                <a:latin typeface="Patrick Hand" panose="00000500000000000000" pitchFamily="2" charset="0"/>
              </a:rPr>
              <a:t>/</a:t>
            </a:r>
            <a:r>
              <a:rPr lang="en-US" sz="7200" b="1" dirty="0" err="1">
                <a:ln w="0"/>
                <a:solidFill>
                  <a:srgbClr val="002060"/>
                </a:solidFill>
                <a:latin typeface="Patrick Hand" panose="00000500000000000000" pitchFamily="2" charset="0"/>
              </a:rPr>
              <a:t>ương</a:t>
            </a:r>
            <a:endParaRPr lang="en-US" sz="7200" b="1" dirty="0">
              <a:ln w="0"/>
              <a:solidFill>
                <a:srgbClr val="002060"/>
              </a:solidFill>
              <a:latin typeface="Patrick Hand" panose="000005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931477" y="0"/>
            <a:ext cx="4673600" cy="2555461"/>
            <a:chOff x="3931477" y="0"/>
            <a:chExt cx="4673600" cy="2555461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FC5DD155-CFFC-BD4D-AF73-0034445DC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8090" y="0"/>
              <a:ext cx="4520374" cy="2555461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3931477" y="1617371"/>
              <a:ext cx="4673600" cy="697944"/>
              <a:chOff x="3931477" y="2929038"/>
              <a:chExt cx="4673600" cy="697944"/>
            </a:xfrm>
          </p:grpSpPr>
          <p:pic>
            <p:nvPicPr>
              <p:cNvPr id="9" name="图片 2">
                <a:extLst>
                  <a:ext uri="{FF2B5EF4-FFF2-40B4-BE49-F238E27FC236}">
                    <a16:creationId xmlns:a16="http://schemas.microsoft.com/office/drawing/2014/main" id="{4989BAE8-DE98-1F47-AD4A-F570083ABD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31477" y="2953882"/>
                <a:ext cx="4673600" cy="673100"/>
              </a:xfrm>
              <a:prstGeom prst="rect">
                <a:avLst/>
              </a:prstGeom>
            </p:spPr>
          </p:pic>
          <p:sp>
            <p:nvSpPr>
              <p:cNvPr id="10" name="文本框 3">
                <a:extLst>
                  <a:ext uri="{FF2B5EF4-FFF2-40B4-BE49-F238E27FC236}">
                    <a16:creationId xmlns:a16="http://schemas.microsoft.com/office/drawing/2014/main" id="{DF1F6976-4074-4E48-BB5A-AF72DA08692B}"/>
                  </a:ext>
                </a:extLst>
              </p:cNvPr>
              <p:cNvSpPr txBox="1"/>
              <p:nvPr/>
            </p:nvSpPr>
            <p:spPr>
              <a:xfrm>
                <a:off x="5868167" y="2929038"/>
                <a:ext cx="8002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/>
                    <a:cs typeface="+mn-cs"/>
                  </a:rPr>
                  <a:t>02</a:t>
                </a:r>
                <a:endParaRPr kumimoji="1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147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Yellow cartoon pencil with in graduation cap Vector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90000">
                        <a14:foregroundMark x1="52700" y1="34815" x2="55700" y2="47593"/>
                        <a14:foregroundMark x1="67600" y1="30741" x2="67600" y2="39352"/>
                        <a14:foregroundMark x1="59100" y1="33148" x2="50100" y2="41759"/>
                        <a14:foregroundMark x1="53900" y1="33796" x2="55700" y2="41759"/>
                        <a14:foregroundMark x1="59100" y1="32778" x2="49000" y2="36204"/>
                        <a14:foregroundMark x1="65700" y1="30370" x2="67200" y2="38611"/>
                        <a14:foregroundMark x1="62400" y1="44167" x2="60900" y2="50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29850" y="3698757"/>
            <a:ext cx="2561853" cy="27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65760" y="546312"/>
            <a:ext cx="112601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chứa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bắt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1642" t="22068" r="5843" b="57692"/>
          <a:stretch/>
        </p:blipFill>
        <p:spPr>
          <a:xfrm>
            <a:off x="1449978" y="2256733"/>
            <a:ext cx="7602584" cy="317517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8822191" y="2436878"/>
            <a:ext cx="2803752" cy="1055608"/>
          </a:xfrm>
          <a:prstGeom prst="wedgeRoundRectCallout">
            <a:avLst>
              <a:gd name="adj1" fmla="val 14296"/>
              <a:gd name="adj2" fmla="val 88927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viết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vào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vở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bài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tập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nhé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92056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911" y="4539001"/>
            <a:ext cx="2631593" cy="18529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4395" t="22068" r="8419" b="57692"/>
          <a:stretch/>
        </p:blipFill>
        <p:spPr>
          <a:xfrm>
            <a:off x="1665247" y="2056546"/>
            <a:ext cx="7109664" cy="3144813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9158736" y="3226860"/>
            <a:ext cx="2114510" cy="1076649"/>
          </a:xfrm>
          <a:prstGeom prst="wedgeRoundRectCallout">
            <a:avLst>
              <a:gd name="adj1" fmla="val -755"/>
              <a:gd name="adj2" fmla="val 91721"/>
              <a:gd name="adj3" fmla="val 16667"/>
            </a:avLst>
          </a:prstGeom>
          <a:solidFill>
            <a:srgbClr val="F79646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Trao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đổi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nhóm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đôi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7383" y="611331"/>
            <a:ext cx="109858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chứa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bắt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1619" y="5446246"/>
            <a:ext cx="3125204" cy="84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6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4395" t="22068" r="8419" b="57692"/>
          <a:stretch/>
        </p:blipFill>
        <p:spPr>
          <a:xfrm>
            <a:off x="2736401" y="1811660"/>
            <a:ext cx="7109664" cy="314481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1886" y="611331"/>
            <a:ext cx="112601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chứa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bắt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36401" y="5446245"/>
            <a:ext cx="1704969" cy="694944"/>
          </a:xfrm>
          <a:prstGeom prst="roundRect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9E47"/>
                </a:solidFill>
              </a:rPr>
              <a:t>c</a:t>
            </a:r>
            <a:r>
              <a:rPr lang="en-US" sz="4000" dirty="0" err="1"/>
              <a:t>ân</a:t>
            </a:r>
            <a:endParaRPr lang="en-US" sz="4000" dirty="0"/>
          </a:p>
        </p:txBody>
      </p:sp>
      <p:sp>
        <p:nvSpPr>
          <p:cNvPr id="8" name="Rounded Rectangle 7"/>
          <p:cNvSpPr/>
          <p:nvPr/>
        </p:nvSpPr>
        <p:spPr>
          <a:xfrm>
            <a:off x="5169493" y="5446245"/>
            <a:ext cx="1704969" cy="694944"/>
          </a:xfrm>
          <a:prstGeom prst="roundRect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k</a:t>
            </a:r>
            <a:r>
              <a:rPr lang="en-US" sz="4000" dirty="0" err="1"/>
              <a:t>ính</a:t>
            </a:r>
            <a:endParaRPr lang="en-US" sz="4000" dirty="0"/>
          </a:p>
        </p:txBody>
      </p:sp>
      <p:sp>
        <p:nvSpPr>
          <p:cNvPr id="9" name="Rounded Rectangle 8"/>
          <p:cNvSpPr/>
          <p:nvPr/>
        </p:nvSpPr>
        <p:spPr>
          <a:xfrm>
            <a:off x="7602585" y="5446245"/>
            <a:ext cx="2243481" cy="694944"/>
          </a:xfrm>
          <a:prstGeom prst="roundRect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k</a:t>
            </a:r>
            <a:r>
              <a:rPr lang="en-US" sz="4000" dirty="0" err="1"/>
              <a:t>éo</a:t>
            </a:r>
            <a:r>
              <a:rPr lang="en-US" sz="4000" dirty="0"/>
              <a:t> </a:t>
            </a:r>
            <a:r>
              <a:rPr lang="en-US" sz="4000" b="1" dirty="0">
                <a:solidFill>
                  <a:srgbClr val="009E47"/>
                </a:solidFill>
              </a:rPr>
              <a:t>c</a:t>
            </a:r>
            <a:r>
              <a:rPr lang="en-US" sz="4000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93566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911" y="4539001"/>
            <a:ext cx="2631593" cy="1852952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8905603" y="3204776"/>
            <a:ext cx="2650087" cy="1076649"/>
          </a:xfrm>
          <a:prstGeom prst="wedgeRoundRectCallout">
            <a:avLst>
              <a:gd name="adj1" fmla="val -755"/>
              <a:gd name="adj2" fmla="val 91721"/>
              <a:gd name="adj3" fmla="val 16667"/>
            </a:avLst>
          </a:prstGeom>
          <a:solidFill>
            <a:srgbClr val="F79646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err="1">
                <a:solidFill>
                  <a:prstClr val="black">
                    <a:lumMod val="50000"/>
                  </a:prst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Em</a:t>
            </a:r>
            <a:r>
              <a:rPr lang="en-US" sz="2800" b="1" kern="0" dirty="0">
                <a:solidFill>
                  <a:prstClr val="black">
                    <a:lumMod val="50000"/>
                  </a:prst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prstClr val="black">
                    <a:lumMod val="50000"/>
                  </a:prst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viết</a:t>
            </a:r>
            <a:r>
              <a:rPr lang="en-US" sz="2800" b="1" kern="0" dirty="0">
                <a:solidFill>
                  <a:prstClr val="black">
                    <a:lumMod val="50000"/>
                  </a:prst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prstClr val="black">
                    <a:lumMod val="50000"/>
                  </a:prst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vào</a:t>
            </a:r>
            <a:endParaRPr lang="en-US" sz="2800" b="1" kern="0" dirty="0">
              <a:solidFill>
                <a:prstClr val="black">
                  <a:lumMod val="50000"/>
                </a:prst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prstClr val="black">
                    <a:lumMod val="50000"/>
                  </a:prst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prstClr val="black">
                    <a:lumMod val="50000"/>
                  </a:prst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vở</a:t>
            </a:r>
            <a:r>
              <a:rPr lang="en-US" sz="2800" b="1" kern="0" dirty="0">
                <a:solidFill>
                  <a:prstClr val="black">
                    <a:lumMod val="50000"/>
                  </a:prst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prstClr val="black">
                    <a:lumMod val="50000"/>
                  </a:prst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lang="en-US" sz="2800" b="1" kern="0" dirty="0">
                <a:solidFill>
                  <a:prstClr val="black">
                    <a:lumMod val="50000"/>
                  </a:prst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prstClr val="black">
                    <a:lumMod val="50000"/>
                  </a:prst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tập</a:t>
            </a:r>
            <a:r>
              <a:rPr lang="en-US" sz="2800" b="1" kern="0" dirty="0">
                <a:solidFill>
                  <a:prstClr val="black">
                    <a:lumMod val="50000"/>
                  </a:prst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prstClr val="black">
                    <a:lumMod val="50000"/>
                  </a:prst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nhé</a:t>
            </a:r>
            <a:r>
              <a:rPr lang="en-US" sz="2800" b="1" kern="0" dirty="0">
                <a:solidFill>
                  <a:prstClr val="black">
                    <a:lumMod val="50000"/>
                  </a:prst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0710" y="455220"/>
            <a:ext cx="10502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chì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phù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tẩy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20243" y="647868"/>
            <a:ext cx="2443224" cy="2275404"/>
            <a:chOff x="770238" y="1638017"/>
            <a:chExt cx="2443224" cy="22754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78" b="89778" l="9778" r="9955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538934">
              <a:off x="770238" y="1638017"/>
              <a:ext cx="2275404" cy="227540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711234" y="2363396"/>
              <a:ext cx="15022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mũ</a:t>
              </a:r>
              <a:endParaRPr lang="en-US" sz="4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 rot="440886">
            <a:off x="5677331" y="1278433"/>
            <a:ext cx="2210397" cy="967723"/>
            <a:chOff x="4847654" y="2177725"/>
            <a:chExt cx="2210397" cy="96772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7772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319673">
              <a:off x="4847654" y="2177725"/>
              <a:ext cx="2210397" cy="96772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20294150">
              <a:off x="5390108" y="2186425"/>
              <a:ext cx="16274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chịu</a:t>
              </a:r>
              <a:endPara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456139" y="1965737"/>
            <a:ext cx="2443224" cy="2275404"/>
            <a:chOff x="770238" y="1638017"/>
            <a:chExt cx="2443224" cy="227540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78" b="89778" l="9778" r="9955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538934">
              <a:off x="770238" y="1638017"/>
              <a:ext cx="2275404" cy="227540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711234" y="2402585"/>
              <a:ext cx="15022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dễ</a:t>
              </a:r>
              <a:endParaRPr lang="en-US" sz="4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504530" y="3226057"/>
            <a:ext cx="2542593" cy="2275404"/>
            <a:chOff x="770238" y="1638017"/>
            <a:chExt cx="2542593" cy="227540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78" b="89778" l="9778" r="9955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538934">
              <a:off x="770238" y="1638017"/>
              <a:ext cx="2275404" cy="227540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810603" y="2401911"/>
              <a:ext cx="15022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rễ</a:t>
              </a:r>
              <a:endParaRPr lang="en-US" sz="4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575839" y="4468903"/>
            <a:ext cx="2336587" cy="2275404"/>
            <a:chOff x="770238" y="1638017"/>
            <a:chExt cx="2336587" cy="227540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78" b="89778" l="9778" r="9955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538934">
              <a:off x="770238" y="1638017"/>
              <a:ext cx="2275404" cy="2275404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604597" y="2313111"/>
              <a:ext cx="15022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rơm</a:t>
              </a:r>
              <a:endParaRPr lang="en-US" sz="4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rot="369878">
            <a:off x="5630311" y="2542186"/>
            <a:ext cx="2309449" cy="998654"/>
            <a:chOff x="4847654" y="2146794"/>
            <a:chExt cx="2309449" cy="99865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7772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319673">
              <a:off x="4847654" y="2177725"/>
              <a:ext cx="2210397" cy="967723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 rot="20294150">
              <a:off x="5529660" y="2146794"/>
              <a:ext cx="16274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rạ</a:t>
              </a:r>
              <a:endPara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rot="423070">
            <a:off x="5665559" y="3764846"/>
            <a:ext cx="2257959" cy="1009666"/>
            <a:chOff x="4847654" y="2135782"/>
            <a:chExt cx="2257959" cy="1009666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7772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319673">
              <a:off x="4847654" y="2177725"/>
              <a:ext cx="2210397" cy="967723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 rot="20294150">
              <a:off x="5478170" y="2135782"/>
              <a:ext cx="16274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dạ</a:t>
              </a:r>
              <a:endPara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 rot="489260">
            <a:off x="5706702" y="5122743"/>
            <a:ext cx="2210397" cy="967723"/>
            <a:chOff x="4847654" y="2177725"/>
            <a:chExt cx="2210397" cy="967723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7772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319673">
              <a:off x="4847654" y="2177725"/>
              <a:ext cx="2210397" cy="967723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 rot="20294150">
              <a:off x="5390108" y="2186425"/>
              <a:ext cx="16274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endPara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0314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911" y="4539001"/>
            <a:ext cx="2631593" cy="1852952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8905603" y="3204776"/>
            <a:ext cx="2650087" cy="1076649"/>
          </a:xfrm>
          <a:prstGeom prst="wedgeRoundRectCallout">
            <a:avLst>
              <a:gd name="adj1" fmla="val -755"/>
              <a:gd name="adj2" fmla="val 91721"/>
              <a:gd name="adj3" fmla="val 16667"/>
            </a:avLst>
          </a:prstGeom>
          <a:solidFill>
            <a:srgbClr val="F79646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err="1">
                <a:solidFill>
                  <a:prstClr val="black">
                    <a:lumMod val="50000"/>
                  </a:prst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Em</a:t>
            </a:r>
            <a:r>
              <a:rPr lang="en-US" sz="2800" b="1" kern="0" dirty="0">
                <a:solidFill>
                  <a:prstClr val="black">
                    <a:lumMod val="50000"/>
                  </a:prst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prstClr val="black">
                    <a:lumMod val="50000"/>
                  </a:prst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viết</a:t>
            </a:r>
            <a:r>
              <a:rPr lang="en-US" sz="2800" b="1" kern="0" dirty="0">
                <a:solidFill>
                  <a:prstClr val="black">
                    <a:lumMod val="50000"/>
                  </a:prst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prstClr val="black">
                    <a:lumMod val="50000"/>
                  </a:prst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vào</a:t>
            </a:r>
            <a:endParaRPr lang="en-US" sz="2800" b="1" kern="0" dirty="0">
              <a:solidFill>
                <a:prstClr val="black">
                  <a:lumMod val="50000"/>
                </a:prst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prstClr val="black">
                    <a:lumMod val="50000"/>
                  </a:prst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prstClr val="black">
                    <a:lumMod val="50000"/>
                  </a:prst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vở</a:t>
            </a:r>
            <a:r>
              <a:rPr lang="en-US" sz="2800" b="1" kern="0" dirty="0">
                <a:solidFill>
                  <a:prstClr val="black">
                    <a:lumMod val="50000"/>
                  </a:prst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prstClr val="black">
                    <a:lumMod val="50000"/>
                  </a:prst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lang="en-US" sz="2800" b="1" kern="0" dirty="0">
                <a:solidFill>
                  <a:prstClr val="black">
                    <a:lumMod val="50000"/>
                  </a:prst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prstClr val="black">
                    <a:lumMod val="50000"/>
                  </a:prst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tập</a:t>
            </a:r>
            <a:r>
              <a:rPr lang="en-US" sz="2800" b="1" kern="0" dirty="0">
                <a:solidFill>
                  <a:prstClr val="black">
                    <a:lumMod val="50000"/>
                  </a:prst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prstClr val="black">
                    <a:lumMod val="50000"/>
                  </a:prst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nhé</a:t>
            </a:r>
            <a:r>
              <a:rPr lang="en-US" sz="2800" b="1" kern="0" dirty="0">
                <a:solidFill>
                  <a:prstClr val="black">
                    <a:lumMod val="50000"/>
                  </a:prst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0710" y="455220"/>
            <a:ext cx="10502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chì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phù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tẩy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1314" y="2416629"/>
            <a:ext cx="1110343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36130" y="364299"/>
            <a:ext cx="3084856" cy="3084856"/>
            <a:chOff x="1160670" y="1256745"/>
            <a:chExt cx="3084856" cy="308485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372872" flipH="1">
              <a:off x="1160670" y="1256745"/>
              <a:ext cx="3084856" cy="308485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 rot="20216801">
              <a:off x="2291289" y="2296297"/>
              <a:ext cx="9797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bay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91347" y="1622601"/>
            <a:ext cx="3084856" cy="3189707"/>
            <a:chOff x="1181054" y="1156019"/>
            <a:chExt cx="3084856" cy="3189707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372872" flipH="1">
              <a:off x="1181054" y="1156019"/>
              <a:ext cx="3084856" cy="3189707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 rot="20280556">
              <a:off x="2112842" y="2153777"/>
              <a:ext cx="14856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lượng</a:t>
              </a:r>
              <a:endParaRPr lang="en-US" sz="4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114178" y="2901313"/>
            <a:ext cx="3084856" cy="3084856"/>
            <a:chOff x="1160670" y="1256745"/>
            <a:chExt cx="3084856" cy="3084856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372872" flipH="1">
              <a:off x="1160670" y="1256745"/>
              <a:ext cx="3084856" cy="3084856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 rot="20497812">
              <a:off x="2166181" y="2221431"/>
              <a:ext cx="14780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vươn</a:t>
              </a:r>
              <a:endParaRPr lang="en-US" sz="4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064580" y="4027127"/>
            <a:ext cx="3425634" cy="3454750"/>
            <a:chOff x="1213514" y="995626"/>
            <a:chExt cx="3425634" cy="3425634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372872" flipH="1">
              <a:off x="1213514" y="995626"/>
              <a:ext cx="3425634" cy="3425634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 rot="20454148">
              <a:off x="2264123" y="2064651"/>
              <a:ext cx="16160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vương</a:t>
              </a:r>
              <a:endParaRPr lang="en-US" sz="4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296017" y="642203"/>
            <a:ext cx="1852656" cy="2193934"/>
            <a:chOff x="6161807" y="875074"/>
            <a:chExt cx="1852656" cy="2193934"/>
          </a:xfrm>
        </p:grpSpPr>
        <p:pic>
          <p:nvPicPr>
            <p:cNvPr id="11266" name="Picture 2" descr="Pencil Carto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95" b="98026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572764">
              <a:off x="5991168" y="1045713"/>
              <a:ext cx="2193934" cy="1852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 rot="20606118">
              <a:off x="6625964" y="1545838"/>
              <a:ext cx="9243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vai</a:t>
              </a:r>
              <a:endParaRPr lang="en-US" sz="4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383472" y="1990598"/>
            <a:ext cx="1942833" cy="2108783"/>
            <a:chOff x="6161807" y="875074"/>
            <a:chExt cx="2050583" cy="2193934"/>
          </a:xfrm>
        </p:grpSpPr>
        <p:pic>
          <p:nvPicPr>
            <p:cNvPr id="46" name="Picture 2" descr="Pencil Cartoo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95" b="98026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572764">
              <a:off x="5991168" y="1045713"/>
              <a:ext cx="2193934" cy="1852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 rot="20606118">
              <a:off x="6442404" y="1475337"/>
              <a:ext cx="1769986" cy="70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lượng</a:t>
              </a:r>
              <a:endParaRPr lang="en-US" sz="4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540973" y="3411658"/>
            <a:ext cx="1714079" cy="2029830"/>
            <a:chOff x="6335474" y="931859"/>
            <a:chExt cx="1714079" cy="2029830"/>
          </a:xfrm>
        </p:grpSpPr>
        <p:pic>
          <p:nvPicPr>
            <p:cNvPr id="49" name="Picture 2" descr="Pencil Cartoo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95" b="98026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572764">
              <a:off x="6177599" y="1089734"/>
              <a:ext cx="2029830" cy="1714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 rot="20606118">
              <a:off x="6619423" y="1500903"/>
              <a:ext cx="12395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sức</a:t>
              </a:r>
              <a:endParaRPr lang="en-US" sz="4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483228" y="4594686"/>
            <a:ext cx="1749653" cy="2071957"/>
            <a:chOff x="6290892" y="917281"/>
            <a:chExt cx="1749653" cy="2071957"/>
          </a:xfrm>
        </p:grpSpPr>
        <p:pic>
          <p:nvPicPr>
            <p:cNvPr id="52" name="Picture 2" descr="Pencil Cartoo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95" b="98026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572764">
              <a:off x="6129740" y="1078433"/>
              <a:ext cx="2071957" cy="1749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Box 52"/>
            <p:cNvSpPr txBox="1"/>
            <p:nvPr/>
          </p:nvSpPr>
          <p:spPr>
            <a:xfrm rot="20606118">
              <a:off x="6625964" y="1545838"/>
              <a:ext cx="9243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vãi</a:t>
              </a:r>
              <a:endParaRPr lang="en-US" sz="4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3763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307361F-2B30-4349-A4B4-7B3EB2F33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52132"/>
            <a:ext cx="12192000" cy="2611085"/>
          </a:xfrm>
          <a:prstGeom prst="rect">
            <a:avLst/>
          </a:prstGeom>
        </p:spPr>
      </p:pic>
      <p:pic>
        <p:nvPicPr>
          <p:cNvPr id="6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92770"/>
            <a:ext cx="3165230" cy="316523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656020" y="157178"/>
            <a:ext cx="4673600" cy="2555461"/>
            <a:chOff x="4556352" y="-194514"/>
            <a:chExt cx="4673600" cy="2555461"/>
          </a:xfrm>
        </p:grpSpPr>
        <p:pic>
          <p:nvPicPr>
            <p:cNvPr id="11" name="图片 6">
              <a:extLst>
                <a:ext uri="{FF2B5EF4-FFF2-40B4-BE49-F238E27FC236}">
                  <a16:creationId xmlns:a16="http://schemas.microsoft.com/office/drawing/2014/main" id="{FC5DD155-CFFC-BD4D-AF73-0034445DC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6352" y="-194514"/>
              <a:ext cx="4520374" cy="2555461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4556352" y="1308443"/>
              <a:ext cx="4673600" cy="718704"/>
              <a:chOff x="4556352" y="1308443"/>
              <a:chExt cx="4673600" cy="718704"/>
            </a:xfrm>
          </p:grpSpPr>
          <p:pic>
            <p:nvPicPr>
              <p:cNvPr id="12" name="图片 2">
                <a:extLst>
                  <a:ext uri="{FF2B5EF4-FFF2-40B4-BE49-F238E27FC236}">
                    <a16:creationId xmlns:a16="http://schemas.microsoft.com/office/drawing/2014/main" id="{4989BAE8-DE98-1F47-AD4A-F570083ABD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56352" y="1354047"/>
                <a:ext cx="4673600" cy="673100"/>
              </a:xfrm>
              <a:prstGeom prst="rect">
                <a:avLst/>
              </a:prstGeom>
            </p:spPr>
          </p:pic>
          <p:sp>
            <p:nvSpPr>
              <p:cNvPr id="13" name="文本框 3">
                <a:extLst>
                  <a:ext uri="{FF2B5EF4-FFF2-40B4-BE49-F238E27FC236}">
                    <a16:creationId xmlns:a16="http://schemas.microsoft.com/office/drawing/2014/main" id="{DF1F6976-4074-4E48-BB5A-AF72DA08692B}"/>
                  </a:ext>
                </a:extLst>
              </p:cNvPr>
              <p:cNvSpPr txBox="1"/>
              <p:nvPr/>
            </p:nvSpPr>
            <p:spPr>
              <a:xfrm>
                <a:off x="6490167" y="1308443"/>
                <a:ext cx="6527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36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01</a:t>
                </a:r>
                <a:endParaRPr kumimoji="1" lang="zh-CN" altLang="en-US" sz="3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3369" y="2306466"/>
            <a:ext cx="8077900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7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70710" y="455220"/>
            <a:ext cx="10502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chì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phù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tẩy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16624" y="555839"/>
            <a:ext cx="2443224" cy="2275404"/>
            <a:chOff x="770238" y="1638017"/>
            <a:chExt cx="2443224" cy="22754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78" b="89778" l="9778" r="9955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538934">
              <a:off x="770238" y="1638017"/>
              <a:ext cx="2275404" cy="227540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711234" y="2363396"/>
              <a:ext cx="15022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mũ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 rot="440886">
            <a:off x="4462213" y="1416370"/>
            <a:ext cx="2210397" cy="967723"/>
            <a:chOff x="4847654" y="2177725"/>
            <a:chExt cx="2210397" cy="96772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7772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319673">
              <a:off x="4847654" y="2177725"/>
              <a:ext cx="2210397" cy="96772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20294150">
              <a:off x="5390108" y="2186425"/>
              <a:ext cx="16274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chịu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8715" y="1813143"/>
            <a:ext cx="2443224" cy="2275404"/>
            <a:chOff x="770238" y="1638017"/>
            <a:chExt cx="2443224" cy="227540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78" b="89778" l="9778" r="9955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538934">
              <a:off x="770238" y="1638017"/>
              <a:ext cx="2275404" cy="227540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711234" y="2402585"/>
              <a:ext cx="15022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dễ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95938" y="3087332"/>
            <a:ext cx="2542593" cy="2275404"/>
            <a:chOff x="770238" y="1638017"/>
            <a:chExt cx="2542593" cy="227540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78" b="89778" l="9778" r="9955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538934">
              <a:off x="770238" y="1638017"/>
              <a:ext cx="2275404" cy="227540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810603" y="2401911"/>
              <a:ext cx="15022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rễ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5346" y="4468903"/>
            <a:ext cx="2336587" cy="2275404"/>
            <a:chOff x="770238" y="1638017"/>
            <a:chExt cx="2336587" cy="227540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78" b="89778" l="9778" r="9955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538934">
              <a:off x="770238" y="1638017"/>
              <a:ext cx="2275404" cy="2275404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604597" y="2313111"/>
              <a:ext cx="15022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rơm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rot="369878">
            <a:off x="4504275" y="2635339"/>
            <a:ext cx="2309449" cy="998654"/>
            <a:chOff x="4847654" y="2146794"/>
            <a:chExt cx="2309449" cy="99865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7772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319673">
              <a:off x="4847654" y="2177725"/>
              <a:ext cx="2210397" cy="967723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 rot="20294150">
              <a:off x="5529660" y="2146794"/>
              <a:ext cx="16274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rạ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rot="423070">
            <a:off x="4450306" y="3902283"/>
            <a:ext cx="2257959" cy="1009666"/>
            <a:chOff x="4847654" y="2135782"/>
            <a:chExt cx="2257959" cy="1009666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7772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319673">
              <a:off x="4847654" y="2177725"/>
              <a:ext cx="2210397" cy="967723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 rot="20294150">
              <a:off x="5478170" y="2135782"/>
              <a:ext cx="16274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dạ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 rot="489260">
            <a:off x="4504624" y="5138087"/>
            <a:ext cx="2210397" cy="967723"/>
            <a:chOff x="4847654" y="2177725"/>
            <a:chExt cx="2210397" cy="967723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7772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319673">
              <a:off x="4847654" y="2177725"/>
              <a:ext cx="2210397" cy="967723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 rot="20294150">
              <a:off x="5390108" y="2186425"/>
              <a:ext cx="16274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>
            <a:off x="2533820" y="1700514"/>
            <a:ext cx="2239230" cy="2919958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416386" y="2084411"/>
            <a:ext cx="2448074" cy="847244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501368" y="4258024"/>
            <a:ext cx="2306835" cy="1516788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624972" y="3363169"/>
            <a:ext cx="2285172" cy="233065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8575335" y="1401768"/>
            <a:ext cx="1770448" cy="766503"/>
          </a:xfrm>
          <a:prstGeom prst="roundRect">
            <a:avLst/>
          </a:prstGeom>
          <a:ln w="57150"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mũ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dạ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8575335" y="2677347"/>
            <a:ext cx="2044768" cy="766503"/>
          </a:xfrm>
          <a:prstGeom prst="roundRect">
            <a:avLst/>
          </a:prstGeom>
          <a:ln w="57150"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dễ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chịu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8575335" y="3952926"/>
            <a:ext cx="2044768" cy="766503"/>
          </a:xfrm>
          <a:prstGeom prst="roundRect">
            <a:avLst/>
          </a:prstGeom>
          <a:ln w="57150"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rễ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8575335" y="5228505"/>
            <a:ext cx="2044768" cy="766503"/>
          </a:xfrm>
          <a:prstGeom prst="roundRect">
            <a:avLst/>
          </a:prstGeom>
          <a:ln w="57150"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rơm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rạ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93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70710" y="455220"/>
            <a:ext cx="10502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chì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phù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tẩy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1314" y="2416629"/>
            <a:ext cx="1110343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22873" y="320806"/>
            <a:ext cx="3084856" cy="3084856"/>
            <a:chOff x="1160670" y="1256745"/>
            <a:chExt cx="3084856" cy="308485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372872" flipH="1">
              <a:off x="1160670" y="1256745"/>
              <a:ext cx="3084856" cy="308485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 rot="20216801">
              <a:off x="2291289" y="2296297"/>
              <a:ext cx="9797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bay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43199" y="1567843"/>
            <a:ext cx="3084856" cy="3189707"/>
            <a:chOff x="1181054" y="1156019"/>
            <a:chExt cx="3084856" cy="3189707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372872" flipH="1">
              <a:off x="1181054" y="1156019"/>
              <a:ext cx="3084856" cy="3189707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 rot="20280556">
              <a:off x="2112842" y="2153777"/>
              <a:ext cx="14856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lượng</a:t>
              </a:r>
              <a:endParaRPr lang="en-US" sz="4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48848" y="2926761"/>
            <a:ext cx="3084856" cy="3084856"/>
            <a:chOff x="1160670" y="1256745"/>
            <a:chExt cx="3084856" cy="3084856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372872" flipH="1">
              <a:off x="1160670" y="1256745"/>
              <a:ext cx="3084856" cy="3084856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 rot="20497812">
              <a:off x="2166181" y="2221431"/>
              <a:ext cx="14780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vươn</a:t>
              </a:r>
              <a:endParaRPr lang="en-US" sz="4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62599" y="4073142"/>
            <a:ext cx="3201584" cy="3454750"/>
            <a:chOff x="1428749" y="1038816"/>
            <a:chExt cx="3201584" cy="3425634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372872" flipH="1">
              <a:off x="1428749" y="1038816"/>
              <a:ext cx="3201584" cy="3425634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 rot="20454148">
              <a:off x="2384712" y="2160597"/>
              <a:ext cx="1563541" cy="70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vương</a:t>
              </a:r>
              <a:endParaRPr lang="en-US" sz="4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067181" y="658295"/>
            <a:ext cx="1852656" cy="2096796"/>
            <a:chOff x="6136375" y="912039"/>
            <a:chExt cx="1852656" cy="2096796"/>
          </a:xfrm>
        </p:grpSpPr>
        <p:pic>
          <p:nvPicPr>
            <p:cNvPr id="11266" name="Picture 2" descr="Pencil Carto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95" b="98026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572764">
              <a:off x="6014305" y="1034109"/>
              <a:ext cx="2096796" cy="1852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 rot="20606118">
              <a:off x="6625964" y="1545838"/>
              <a:ext cx="9243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vai</a:t>
              </a:r>
              <a:endParaRPr lang="en-US" sz="4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180590" y="1830527"/>
            <a:ext cx="2002593" cy="2233085"/>
            <a:chOff x="6098733" y="855876"/>
            <a:chExt cx="2113657" cy="2193934"/>
          </a:xfrm>
        </p:grpSpPr>
        <p:pic>
          <p:nvPicPr>
            <p:cNvPr id="46" name="Picture 2" descr="Pencil Cartoo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95" b="98026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572764">
              <a:off x="5963002" y="991607"/>
              <a:ext cx="2193934" cy="1922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 rot="20606118">
              <a:off x="6442404" y="1475337"/>
              <a:ext cx="1769986" cy="70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lượn</a:t>
              </a:r>
              <a:endParaRPr lang="en-US" sz="4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 rot="21155456">
            <a:off x="5138915" y="3178473"/>
            <a:ext cx="1953431" cy="2101647"/>
            <a:chOff x="6043501" y="928679"/>
            <a:chExt cx="1953431" cy="2101647"/>
          </a:xfrm>
        </p:grpSpPr>
        <p:pic>
          <p:nvPicPr>
            <p:cNvPr id="49" name="Picture 2" descr="Pencil Cartoon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95" b="98026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572764">
              <a:off x="5969393" y="1002787"/>
              <a:ext cx="2101647" cy="1953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 rot="20874113">
              <a:off x="6506954" y="1566690"/>
              <a:ext cx="12395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sức</a:t>
              </a:r>
              <a:endParaRPr lang="en-US" sz="4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398438" y="4425745"/>
            <a:ext cx="1852656" cy="2193934"/>
            <a:chOff x="6161807" y="875074"/>
            <a:chExt cx="1852656" cy="2193934"/>
          </a:xfrm>
        </p:grpSpPr>
        <p:pic>
          <p:nvPicPr>
            <p:cNvPr id="52" name="Picture 2" descr="Pencil Cartoon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95" b="98026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572764">
              <a:off x="5991168" y="1045713"/>
              <a:ext cx="2193934" cy="1852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Box 52"/>
            <p:cNvSpPr txBox="1"/>
            <p:nvPr/>
          </p:nvSpPr>
          <p:spPr>
            <a:xfrm rot="20606118">
              <a:off x="6625964" y="1545838"/>
              <a:ext cx="9243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vãi</a:t>
              </a:r>
              <a:endParaRPr lang="en-US" sz="4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8575335" y="1401768"/>
            <a:ext cx="2110082" cy="766503"/>
          </a:xfrm>
          <a:prstGeom prst="roundRect">
            <a:avLst/>
          </a:prstGeom>
          <a:ln w="57150">
            <a:solidFill>
              <a:srgbClr val="0070C0"/>
            </a:solidFill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bay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lượn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571786" y="2702244"/>
            <a:ext cx="2361825" cy="766503"/>
          </a:xfrm>
          <a:prstGeom prst="roundRect">
            <a:avLst/>
          </a:prstGeom>
          <a:ln w="57150">
            <a:solidFill>
              <a:srgbClr val="0070C0"/>
            </a:solidFill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lượng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sức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8575335" y="4002721"/>
            <a:ext cx="2110082" cy="766503"/>
          </a:xfrm>
          <a:prstGeom prst="roundRect">
            <a:avLst/>
          </a:prstGeom>
          <a:ln w="57150">
            <a:solidFill>
              <a:srgbClr val="0070C0"/>
            </a:solidFill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vươn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vai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8571787" y="5382139"/>
            <a:ext cx="2488905" cy="766503"/>
          </a:xfrm>
          <a:prstGeom prst="roundRect">
            <a:avLst/>
          </a:prstGeom>
          <a:ln w="57150">
            <a:solidFill>
              <a:srgbClr val="0070C0"/>
            </a:solidFill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vương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vãi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2558930" y="3097465"/>
            <a:ext cx="3045015" cy="1367558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615925" y="5133852"/>
            <a:ext cx="3245259" cy="574741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590049" y="1772791"/>
            <a:ext cx="2859043" cy="133897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2454383" y="1858413"/>
            <a:ext cx="2872741" cy="2059792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73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44" grpId="0" animBg="1"/>
      <p:bldP spid="5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70710" y="427773"/>
            <a:ext cx="10502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36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6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6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6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6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600" b="1" kern="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239784" y="2702242"/>
            <a:ext cx="2110082" cy="766503"/>
          </a:xfrm>
          <a:prstGeom prst="roundRect">
            <a:avLst/>
          </a:prstGeom>
          <a:ln w="57150">
            <a:solidFill>
              <a:srgbClr val="0070C0"/>
            </a:solidFill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bay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lượn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71283" y="2702243"/>
            <a:ext cx="2488905" cy="766503"/>
          </a:xfrm>
          <a:prstGeom prst="roundRect">
            <a:avLst/>
          </a:prstGeom>
          <a:ln w="57150">
            <a:solidFill>
              <a:srgbClr val="0070C0"/>
            </a:solidFill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lượng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sức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559002" y="2730041"/>
            <a:ext cx="2110082" cy="766503"/>
          </a:xfrm>
          <a:prstGeom prst="roundRect">
            <a:avLst/>
          </a:prstGeom>
          <a:ln w="57150">
            <a:solidFill>
              <a:srgbClr val="0070C0"/>
            </a:solidFill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vươn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vai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8920566" y="2730041"/>
            <a:ext cx="2465124" cy="766503"/>
          </a:xfrm>
          <a:prstGeom prst="roundRect">
            <a:avLst/>
          </a:prstGeom>
          <a:ln w="57150">
            <a:solidFill>
              <a:srgbClr val="0070C0"/>
            </a:solidFill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vương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vãi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930512" y="1363760"/>
            <a:ext cx="1770448" cy="766503"/>
          </a:xfrm>
          <a:prstGeom prst="roundRect">
            <a:avLst/>
          </a:prstGeom>
          <a:ln w="57150">
            <a:solidFill>
              <a:srgbClr val="0070C0"/>
            </a:solidFill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mũ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dạ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3444702" y="1333508"/>
            <a:ext cx="2044768" cy="766503"/>
          </a:xfrm>
          <a:prstGeom prst="roundRect">
            <a:avLst/>
          </a:prstGeom>
          <a:ln w="57150">
            <a:solidFill>
              <a:srgbClr val="0070C0"/>
            </a:solidFill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dễ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chịu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6233212" y="1296873"/>
            <a:ext cx="2044768" cy="766503"/>
          </a:xfrm>
          <a:prstGeom prst="roundRect">
            <a:avLst/>
          </a:prstGeom>
          <a:ln w="57150">
            <a:solidFill>
              <a:srgbClr val="0070C0"/>
            </a:solidFill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rễ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9127340" y="1333508"/>
            <a:ext cx="2044768" cy="766503"/>
          </a:xfrm>
          <a:prstGeom prst="roundRect">
            <a:avLst/>
          </a:prstGeom>
          <a:ln w="57150">
            <a:solidFill>
              <a:srgbClr val="0070C0"/>
            </a:solidFill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rơm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rạ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18" y="4687542"/>
            <a:ext cx="2633700" cy="1853345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3605350" y="3892731"/>
            <a:ext cx="5891348" cy="1597237"/>
          </a:xfrm>
          <a:prstGeom prst="wedgeEllipseCallout">
            <a:avLst>
              <a:gd name="adj1" fmla="val -56559"/>
              <a:gd name="adj2" fmla="val 3387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đàn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chim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bay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lượn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bầu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982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A1AF0D9-A648-004E-9DEB-9E7DD16CA1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8322"/>
          <a:stretch/>
        </p:blipFill>
        <p:spPr>
          <a:xfrm>
            <a:off x="-91440" y="4246915"/>
            <a:ext cx="8739051" cy="261108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4EF0D07-8E81-BD45-89E0-11CA9B2635BB}"/>
              </a:ext>
            </a:extLst>
          </p:cNvPr>
          <p:cNvSpPr txBox="1"/>
          <p:nvPr/>
        </p:nvSpPr>
        <p:spPr>
          <a:xfrm>
            <a:off x="3312584" y="1094688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86B2A"/>
              </a:solidFill>
              <a:effectLst/>
              <a:uLnTx/>
              <a:uFillTx/>
              <a:latin typeface="Coiny" panose="02000903060500060000" pitchFamily="2" charset="0"/>
              <a:ea typeface="+mj-ea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643BAE5-8D9C-1A44-B914-41C5D769E09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70259">
            <a:off x="9355526" y="1524671"/>
            <a:ext cx="1508815" cy="157562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ADBACC5-6D1A-894C-9B94-9E212B93D9C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91157" y="277181"/>
            <a:ext cx="2244622" cy="31738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9347" y="2064027"/>
            <a:ext cx="6096528" cy="60965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8292" y="2378088"/>
            <a:ext cx="762675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2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023A36BD-0F35-7A42-B244-A42CAD67DA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720" y="502910"/>
            <a:ext cx="787400" cy="78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3910" y="896610"/>
            <a:ext cx="5630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Chị</a:t>
            </a:r>
            <a:r>
              <a:rPr lang="en-US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tẩy</a:t>
            </a:r>
            <a:r>
              <a:rPr lang="en-US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chì</a:t>
            </a:r>
            <a:endParaRPr lang="en-US" sz="4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8163" y="1998618"/>
            <a:ext cx="10775527" cy="370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chì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ngồi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vẽ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dãy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dòng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sông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vầng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tỏa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Chị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tẩy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xóa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nét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vẽ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thừa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Bức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vẽ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xong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chị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ngắm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mỉm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cười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r">
              <a:lnSpc>
                <a:spcPct val="114000"/>
              </a:lnSpc>
            </a:pP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Trần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Hoài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Dương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556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023A36BD-0F35-7A42-B244-A42CAD67DA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5" y="502149"/>
            <a:ext cx="787400" cy="787400"/>
          </a:xfrm>
          <a:prstGeom prst="rect">
            <a:avLst/>
          </a:prstGeom>
        </p:spPr>
      </p:pic>
      <p:sp>
        <p:nvSpPr>
          <p:cNvPr id="2" name="AutoShape 2" descr="Hình ảnh bé trai đang ngồi học bài -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7" r="98333">
                        <a14:foregroundMark x1="28833" y1="42960" x2="29667" y2="48707"/>
                        <a14:foregroundMark x1="27833" y1="41810" x2="19833" y2="51437"/>
                        <a14:foregroundMark x1="19833" y1="51868" x2="29333" y2="58908"/>
                        <a14:foregroundMark x1="19500" y1="52874" x2="21667" y2="61925"/>
                        <a14:foregroundMark x1="54167" y1="38075" x2="43000" y2="501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0376" y="2756262"/>
            <a:ext cx="3241578" cy="3760231"/>
          </a:xfrm>
          <a:prstGeom prst="rect">
            <a:avLst/>
          </a:prstGeom>
        </p:spPr>
      </p:pic>
      <p:sp>
        <p:nvSpPr>
          <p:cNvPr id="7" name="Google Shape;5317;p41"/>
          <p:cNvSpPr txBox="1">
            <a:spLocks/>
          </p:cNvSpPr>
          <p:nvPr/>
        </p:nvSpPr>
        <p:spPr>
          <a:xfrm>
            <a:off x="3252652" y="585005"/>
            <a:ext cx="6609805" cy="140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Đọc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thầm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đoạn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văn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thực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cầu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Google Shape;5317;p41"/>
          <p:cNvSpPr txBox="1">
            <a:spLocks/>
          </p:cNvSpPr>
          <p:nvPr/>
        </p:nvSpPr>
        <p:spPr>
          <a:xfrm>
            <a:off x="3346914" y="2267433"/>
            <a:ext cx="8049154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just"/>
            <a:r>
              <a:rPr lang="vi-VN" sz="3600" b="0" dirty="0">
                <a:solidFill>
                  <a:schemeClr val="tx1"/>
                </a:solidFill>
                <a:latin typeface="Arial" panose="020B0604020202020204" pitchFamily="34" charset="0"/>
              </a:rPr>
              <a:t>1. Gạch chân dưới tiếng/từ khó đọc, dễ viết sai.</a:t>
            </a:r>
          </a:p>
        </p:txBody>
      </p:sp>
      <p:sp>
        <p:nvSpPr>
          <p:cNvPr id="9" name="Google Shape;5317;p41"/>
          <p:cNvSpPr txBox="1">
            <a:spLocks/>
          </p:cNvSpPr>
          <p:nvPr/>
        </p:nvSpPr>
        <p:spPr>
          <a:xfrm>
            <a:off x="3346914" y="3617889"/>
            <a:ext cx="8049155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just"/>
            <a:r>
              <a:rPr lang="vi-VN" sz="3600" b="0" dirty="0">
                <a:solidFill>
                  <a:schemeClr val="tx1"/>
                </a:solidFill>
                <a:latin typeface="Arial" panose="020B0604020202020204" pitchFamily="34" charset="0"/>
              </a:rPr>
              <a:t>2. Em cần lưu ý điều gì khi trình bày bài viết.</a:t>
            </a:r>
          </a:p>
        </p:txBody>
      </p:sp>
    </p:spTree>
    <p:extLst>
      <p:ext uri="{BB962C8B-B14F-4D97-AF65-F5344CB8AC3E}">
        <p14:creationId xmlns:p14="http://schemas.microsoft.com/office/powerpoint/2010/main" val="137238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ình ảnh bé trai đang ngồi học bài -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Cartoon character sticker with a girl writing on blank paper 2861184 Vector  Art at Vecteez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58" y="4007448"/>
            <a:ext cx="2517956" cy="217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65720" y="502910"/>
            <a:ext cx="5477811" cy="787400"/>
            <a:chOff x="665720" y="502910"/>
            <a:chExt cx="5477811" cy="787400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023A36BD-0F35-7A42-B244-A42CAD67D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720" y="502910"/>
              <a:ext cx="787400" cy="787400"/>
            </a:xfrm>
            <a:prstGeom prst="rect">
              <a:avLst/>
            </a:prstGeom>
          </p:spPr>
        </p:pic>
        <p:sp>
          <p:nvSpPr>
            <p:cNvPr id="10" name="Google Shape;5317;p41"/>
            <p:cNvSpPr txBox="1">
              <a:spLocks/>
            </p:cNvSpPr>
            <p:nvPr/>
          </p:nvSpPr>
          <p:spPr>
            <a:xfrm>
              <a:off x="1059420" y="595436"/>
              <a:ext cx="5084111" cy="602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r>
                <a:rPr lang="en-US" sz="40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Cùng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luyện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từ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khó</a:t>
              </a:r>
              <a:endParaRPr lang="en-US" sz="40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58974" y="1708321"/>
            <a:ext cx="3055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dãy</a:t>
            </a: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endParaRPr lang="vi-VN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264816" y="3234521"/>
            <a:ext cx="5064370" cy="2584939"/>
            <a:chOff x="4257592" y="1991704"/>
            <a:chExt cx="5064370" cy="2584939"/>
          </a:xfrm>
        </p:grpSpPr>
        <p:sp>
          <p:nvSpPr>
            <p:cNvPr id="12" name="Rounded Rectangle 11"/>
            <p:cNvSpPr/>
            <p:nvPr/>
          </p:nvSpPr>
          <p:spPr>
            <a:xfrm>
              <a:off x="4257592" y="1991704"/>
              <a:ext cx="5064370" cy="2584939"/>
            </a:xfrm>
            <a:prstGeom prst="roundRect">
              <a:avLst>
                <a:gd name="adj" fmla="val 7536"/>
              </a:avLst>
            </a:prstGeom>
            <a:solidFill>
              <a:srgbClr val="EBF5FF">
                <a:alpha val="91000"/>
              </a:srgbClr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just">
                <a:lnSpc>
                  <a:spcPct val="120000"/>
                </a:lnSpc>
                <a:buClr>
                  <a:srgbClr val="000000"/>
                </a:buClr>
              </a:pPr>
              <a:endParaRPr lang="en-US" sz="3200" kern="0" dirty="0">
                <a:solidFill>
                  <a:srgbClr val="29486D">
                    <a:lumMod val="50000"/>
                  </a:srgbClr>
                </a:solidFill>
                <a:latin typeface="VNI-Avo" pitchFamily="2" charset="0"/>
                <a:cs typeface="Arial"/>
                <a:sym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97783" y="2560898"/>
              <a:ext cx="418398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 err="1">
                  <a:solidFill>
                    <a:schemeClr val="accent2">
                      <a:lumMod val="75000"/>
                    </a:schemeClr>
                  </a:solidFill>
                </a:rPr>
                <a:t>dãy</a:t>
              </a:r>
              <a:r>
                <a:rPr lang="en-US" sz="88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8800" dirty="0" err="1">
                  <a:solidFill>
                    <a:schemeClr val="accent2">
                      <a:lumMod val="75000"/>
                    </a:schemeClr>
                  </a:solidFill>
                </a:rPr>
                <a:t>núi</a:t>
              </a:r>
              <a:endParaRPr lang="vi-VN" sz="88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863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ình ảnh bé trai đang ngồi học bài -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65720" y="502910"/>
            <a:ext cx="5477811" cy="787400"/>
            <a:chOff x="665720" y="502910"/>
            <a:chExt cx="5477811" cy="787400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023A36BD-0F35-7A42-B244-A42CAD67D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720" y="502910"/>
              <a:ext cx="787400" cy="787400"/>
            </a:xfrm>
            <a:prstGeom prst="rect">
              <a:avLst/>
            </a:prstGeom>
          </p:spPr>
        </p:pic>
        <p:sp>
          <p:nvSpPr>
            <p:cNvPr id="10" name="Google Shape;5317;p41"/>
            <p:cNvSpPr txBox="1">
              <a:spLocks/>
            </p:cNvSpPr>
            <p:nvPr/>
          </p:nvSpPr>
          <p:spPr>
            <a:xfrm>
              <a:off x="1059420" y="595436"/>
              <a:ext cx="5084111" cy="602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sym typeface="Gloria Hallelujah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sym typeface="Gloria Hallelujah"/>
                </a:rPr>
                <a:t>luyện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sym typeface="Gloria Hallelujah"/>
                </a:rPr>
                <a:t>từ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sym typeface="Gloria Hallelujah"/>
                </a:rPr>
                <a:t>khó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sym typeface="Gloria Hallelujah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58974" y="1708321"/>
            <a:ext cx="3055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dãy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60758" y="3467807"/>
            <a:ext cx="5064370" cy="2584939"/>
            <a:chOff x="4257592" y="1991704"/>
            <a:chExt cx="5064370" cy="2584939"/>
          </a:xfrm>
        </p:grpSpPr>
        <p:sp>
          <p:nvSpPr>
            <p:cNvPr id="12" name="Rounded Rectangle 11"/>
            <p:cNvSpPr/>
            <p:nvPr/>
          </p:nvSpPr>
          <p:spPr>
            <a:xfrm>
              <a:off x="4257592" y="1991704"/>
              <a:ext cx="5064370" cy="2584939"/>
            </a:xfrm>
            <a:prstGeom prst="roundRect">
              <a:avLst>
                <a:gd name="adj" fmla="val 7536"/>
              </a:avLst>
            </a:prstGeom>
            <a:solidFill>
              <a:srgbClr val="EBF5FF">
                <a:alpha val="91000"/>
              </a:srgbClr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9486D">
                    <a:lumMod val="50000"/>
                  </a:srgbClr>
                </a:solidFill>
                <a:effectLst/>
                <a:uLnTx/>
                <a:uFillTx/>
                <a:latin typeface="VNI-Avo" pitchFamily="2" charset="0"/>
                <a:cs typeface="Arial"/>
                <a:sym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97783" y="2560898"/>
              <a:ext cx="418398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vầng</a:t>
              </a:r>
              <a:endParaRPr kumimoji="0" lang="vi-VN" sz="8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900949" y="1708321"/>
            <a:ext cx="3055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vầng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4" descr="Cartoon character sticker with a girl writing on blank paper 2861184 Vector  Art at Vecteez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58" y="4007448"/>
            <a:ext cx="2517956" cy="217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23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ình ảnh bé trai đang ngồi học bài -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65720" y="502910"/>
            <a:ext cx="5477811" cy="787400"/>
            <a:chOff x="665720" y="502910"/>
            <a:chExt cx="5477811" cy="787400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023A36BD-0F35-7A42-B244-A42CAD67D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720" y="502910"/>
              <a:ext cx="787400" cy="787400"/>
            </a:xfrm>
            <a:prstGeom prst="rect">
              <a:avLst/>
            </a:prstGeom>
          </p:spPr>
        </p:pic>
        <p:sp>
          <p:nvSpPr>
            <p:cNvPr id="10" name="Google Shape;5317;p41"/>
            <p:cNvSpPr txBox="1">
              <a:spLocks/>
            </p:cNvSpPr>
            <p:nvPr/>
          </p:nvSpPr>
          <p:spPr>
            <a:xfrm>
              <a:off x="1059420" y="595436"/>
              <a:ext cx="5084111" cy="602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sym typeface="Gloria Hallelujah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sym typeface="Gloria Hallelujah"/>
                </a:rPr>
                <a:t>luyện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sym typeface="Gloria Hallelujah"/>
                </a:rPr>
                <a:t>từ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sym typeface="Gloria Hallelujah"/>
                </a:rPr>
                <a:t>khó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sym typeface="Gloria Hallelujah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58974" y="1708321"/>
            <a:ext cx="3055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dãy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60758" y="3467807"/>
            <a:ext cx="5064370" cy="2584939"/>
            <a:chOff x="4257592" y="1991704"/>
            <a:chExt cx="5064370" cy="2584939"/>
          </a:xfrm>
        </p:grpSpPr>
        <p:sp>
          <p:nvSpPr>
            <p:cNvPr id="12" name="Rounded Rectangle 11"/>
            <p:cNvSpPr/>
            <p:nvPr/>
          </p:nvSpPr>
          <p:spPr>
            <a:xfrm>
              <a:off x="4257592" y="1991704"/>
              <a:ext cx="5064370" cy="2584939"/>
            </a:xfrm>
            <a:prstGeom prst="roundRect">
              <a:avLst>
                <a:gd name="adj" fmla="val 7536"/>
              </a:avLst>
            </a:prstGeom>
            <a:solidFill>
              <a:srgbClr val="EBF5FF">
                <a:alpha val="91000"/>
              </a:srgbClr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9486D">
                    <a:lumMod val="50000"/>
                  </a:srgbClr>
                </a:solidFill>
                <a:effectLst/>
                <a:uLnTx/>
                <a:uFillTx/>
                <a:latin typeface="VNI-Avo" pitchFamily="2" charset="0"/>
                <a:cs typeface="Arial"/>
                <a:sym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97783" y="2560898"/>
              <a:ext cx="418398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800" dirty="0" err="1">
                  <a:solidFill>
                    <a:srgbClr val="ED7D31">
                      <a:lumMod val="75000"/>
                    </a:srgbClr>
                  </a:solidFill>
                  <a:latin typeface="Arial"/>
                </a:rPr>
                <a:t>tỏa</a:t>
              </a:r>
              <a:endParaRPr kumimoji="0" lang="vi-VN" sz="8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900949" y="1708321"/>
            <a:ext cx="3055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vầng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87097" y="1659716"/>
            <a:ext cx="3055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tỏa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4" descr="Cartoon character sticker with a girl writing on blank paper 2861184 Vector  Art at Vecteez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58" y="4007448"/>
            <a:ext cx="2517956" cy="217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43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ình ảnh bé trai đang ngồi học bài -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65720" y="502910"/>
            <a:ext cx="5477811" cy="787400"/>
            <a:chOff x="665720" y="502910"/>
            <a:chExt cx="5477811" cy="787400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023A36BD-0F35-7A42-B244-A42CAD67D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720" y="502910"/>
              <a:ext cx="787400" cy="787400"/>
            </a:xfrm>
            <a:prstGeom prst="rect">
              <a:avLst/>
            </a:prstGeom>
          </p:spPr>
        </p:pic>
        <p:sp>
          <p:nvSpPr>
            <p:cNvPr id="10" name="Google Shape;5317;p41"/>
            <p:cNvSpPr txBox="1">
              <a:spLocks/>
            </p:cNvSpPr>
            <p:nvPr/>
          </p:nvSpPr>
          <p:spPr>
            <a:xfrm>
              <a:off x="1059420" y="595436"/>
              <a:ext cx="5084111" cy="602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sym typeface="Gloria Hallelujah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sym typeface="Gloria Hallelujah"/>
                </a:rPr>
                <a:t>luyện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sym typeface="Gloria Hallelujah"/>
                </a:rPr>
                <a:t>từ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sym typeface="Gloria Hallelujah"/>
                </a:rPr>
                <a:t>khó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sym typeface="Gloria Hallelujah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58974" y="1708321"/>
            <a:ext cx="3055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dãy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60758" y="3467807"/>
            <a:ext cx="5064370" cy="2584939"/>
            <a:chOff x="4257592" y="1991704"/>
            <a:chExt cx="5064370" cy="2584939"/>
          </a:xfrm>
        </p:grpSpPr>
        <p:sp>
          <p:nvSpPr>
            <p:cNvPr id="12" name="Rounded Rectangle 11"/>
            <p:cNvSpPr/>
            <p:nvPr/>
          </p:nvSpPr>
          <p:spPr>
            <a:xfrm>
              <a:off x="4257592" y="1991704"/>
              <a:ext cx="5064370" cy="2584939"/>
            </a:xfrm>
            <a:prstGeom prst="roundRect">
              <a:avLst>
                <a:gd name="adj" fmla="val 7536"/>
              </a:avLst>
            </a:prstGeom>
            <a:solidFill>
              <a:srgbClr val="EBF5FF">
                <a:alpha val="91000"/>
              </a:srgbClr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9486D">
                    <a:lumMod val="50000"/>
                  </a:srgbClr>
                </a:solidFill>
                <a:effectLst/>
                <a:uLnTx/>
                <a:uFillTx/>
                <a:latin typeface="VNI-Avo" pitchFamily="2" charset="0"/>
                <a:cs typeface="Arial"/>
                <a:sym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97783" y="2560898"/>
              <a:ext cx="418398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800" dirty="0" err="1">
                  <a:solidFill>
                    <a:srgbClr val="ED7D31">
                      <a:lumMod val="75000"/>
                    </a:srgbClr>
                  </a:solidFill>
                  <a:latin typeface="Arial"/>
                </a:rPr>
                <a:t>tẩy</a:t>
              </a:r>
              <a:endParaRPr kumimoji="0" lang="vi-VN" sz="8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900949" y="1708321"/>
            <a:ext cx="3055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vầng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87097" y="1659716"/>
            <a:ext cx="3055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tỏa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25128" y="1659716"/>
            <a:ext cx="3055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tẩy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4" descr="Cartoon character sticker with a girl writing on blank paper 2861184 Vector  Art at Vecteez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58" y="4007448"/>
            <a:ext cx="2517956" cy="217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39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ình ảnh bé trai đang ngồi học bài -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0375" y="305180"/>
            <a:ext cx="5477811" cy="787400"/>
            <a:chOff x="665720" y="502910"/>
            <a:chExt cx="5477811" cy="787400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023A36BD-0F35-7A42-B244-A42CAD67D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720" y="502910"/>
              <a:ext cx="787400" cy="787400"/>
            </a:xfrm>
            <a:prstGeom prst="rect">
              <a:avLst/>
            </a:prstGeom>
          </p:spPr>
        </p:pic>
        <p:sp>
          <p:nvSpPr>
            <p:cNvPr id="10" name="Google Shape;5317;p41"/>
            <p:cNvSpPr txBox="1">
              <a:spLocks/>
            </p:cNvSpPr>
            <p:nvPr/>
          </p:nvSpPr>
          <p:spPr>
            <a:xfrm>
              <a:off x="1059420" y="595436"/>
              <a:ext cx="5084111" cy="602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sym typeface="Gloria Hallelujah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sym typeface="Gloria Hallelujah"/>
                </a:rPr>
                <a:t>luyện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sym typeface="Gloria Hallelujah"/>
                </a:rPr>
                <a:t>từ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sym typeface="Gloria Hallelujah"/>
                </a:rPr>
                <a:t>khó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sym typeface="Gloria Hallelujah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85013" y="1384897"/>
            <a:ext cx="3055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dãy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99509" y="3776253"/>
            <a:ext cx="6138106" cy="2584939"/>
            <a:chOff x="3670663" y="1966889"/>
            <a:chExt cx="6138106" cy="2584939"/>
          </a:xfrm>
        </p:grpSpPr>
        <p:sp>
          <p:nvSpPr>
            <p:cNvPr id="12" name="Rounded Rectangle 11"/>
            <p:cNvSpPr/>
            <p:nvPr/>
          </p:nvSpPr>
          <p:spPr>
            <a:xfrm>
              <a:off x="3670663" y="1966889"/>
              <a:ext cx="6138106" cy="2584939"/>
            </a:xfrm>
            <a:prstGeom prst="roundRect">
              <a:avLst>
                <a:gd name="adj" fmla="val 7536"/>
              </a:avLst>
            </a:prstGeom>
            <a:solidFill>
              <a:srgbClr val="EBF5FF">
                <a:alpha val="91000"/>
              </a:srgbClr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9486D">
                    <a:lumMod val="50000"/>
                  </a:srgbClr>
                </a:solidFill>
                <a:effectLst/>
                <a:uLnTx/>
                <a:uFillTx/>
                <a:latin typeface="VNI-Avo" pitchFamily="2" charset="0"/>
                <a:cs typeface="Arial"/>
                <a:sym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34162" y="2536083"/>
              <a:ext cx="521110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n</a:t>
              </a:r>
              <a:r>
                <a:rPr kumimoji="0" lang="en-US" sz="8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gắm</a:t>
              </a:r>
              <a:endParaRPr kumimoji="0" lang="vi-VN" sz="8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658261" y="1384896"/>
            <a:ext cx="3055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vầng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2092" y="1384895"/>
            <a:ext cx="3055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tỏa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39935" y="1384894"/>
            <a:ext cx="3055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tẩy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12702" y="2375750"/>
            <a:ext cx="3055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ngắm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4" descr="Cartoon character sticker with a girl writing on blank paper 2861184 Vector  Art at Vecteez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58" y="4007448"/>
            <a:ext cx="2517956" cy="217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87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1_自定义设计方案">
  <a:themeElements>
    <a:clrScheme name="自定义 2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AB37"/>
      </a:accent1>
      <a:accent2>
        <a:srgbClr val="4DF4A3"/>
      </a:accent2>
      <a:accent3>
        <a:srgbClr val="D84035"/>
      </a:accent3>
      <a:accent4>
        <a:srgbClr val="F9AB37"/>
      </a:accent4>
      <a:accent5>
        <a:srgbClr val="4DF4A3"/>
      </a:accent5>
      <a:accent6>
        <a:srgbClr val="D84035"/>
      </a:accent6>
      <a:hlink>
        <a:srgbClr val="4DF4A3"/>
      </a:hlink>
      <a:folHlink>
        <a:srgbClr val="7ABED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544</Words>
  <Application>Microsoft Office PowerPoint</Application>
  <PresentationFormat>Widescreen</PresentationFormat>
  <Paragraphs>152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DengXian</vt:lpstr>
      <vt:lpstr>Arial</vt:lpstr>
      <vt:lpstr>Arial Black</vt:lpstr>
      <vt:lpstr>Calibri</vt:lpstr>
      <vt:lpstr>Calibri Light</vt:lpstr>
      <vt:lpstr>Coiny</vt:lpstr>
      <vt:lpstr>Gloria Hallelujah</vt:lpstr>
      <vt:lpstr>Patrick Hand</vt:lpstr>
      <vt:lpstr>VNI-Avo</vt:lpstr>
      <vt:lpstr>1_自定义设计方案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chinh phan</dc:creator>
  <cp:lastModifiedBy>Pham Thi Hong</cp:lastModifiedBy>
  <cp:revision>29</cp:revision>
  <dcterms:created xsi:type="dcterms:W3CDTF">2021-09-02T12:40:00Z</dcterms:created>
  <dcterms:modified xsi:type="dcterms:W3CDTF">2021-12-01T04:45:34Z</dcterms:modified>
</cp:coreProperties>
</file>